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8" r:id="rId4"/>
    <p:sldId id="286" r:id="rId5"/>
    <p:sldId id="287" r:id="rId6"/>
    <p:sldId id="292" r:id="rId7"/>
    <p:sldId id="290" r:id="rId8"/>
    <p:sldId id="291" r:id="rId9"/>
    <p:sldId id="263" r:id="rId10"/>
    <p:sldId id="289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3" r:id="rId34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S&#352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13\osms$\home\pospisilovap\statistika\demografie%20sp&#225;dovost\Graf%20VO&#35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18711852831958E-2"/>
          <c:y val="3.0507512229210342E-2"/>
          <c:w val="0.9230182442462096"/>
          <c:h val="0.773519828791055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540118846064483E-2"/>
                  <c:y val="4.16011530398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C4-4672-9C7A-2E80232C97A0}"/>
                </c:ext>
              </c:extLst>
            </c:dLbl>
            <c:dLbl>
              <c:idx val="1"/>
              <c:layout>
                <c:manualLayout>
                  <c:x val="-1.8068775164681947E-2"/>
                  <c:y val="3.605433263452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C4-4672-9C7A-2E80232C97A0}"/>
                </c:ext>
              </c:extLst>
            </c:dLbl>
            <c:dLbl>
              <c:idx val="2"/>
              <c:layout>
                <c:manualLayout>
                  <c:x val="-1.2045850109788019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C4-4672-9C7A-2E80232C97A0}"/>
                </c:ext>
              </c:extLst>
            </c:dLbl>
            <c:dLbl>
              <c:idx val="3"/>
              <c:layout>
                <c:manualLayout>
                  <c:x val="-1.6563043900958561E-2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C4-4672-9C7A-2E80232C97A0}"/>
                </c:ext>
              </c:extLst>
            </c:dLbl>
            <c:dLbl>
              <c:idx val="4"/>
              <c:layout>
                <c:manualLayout>
                  <c:x val="-1.2045850109788075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C4-4672-9C7A-2E80232C97A0}"/>
                </c:ext>
              </c:extLst>
            </c:dLbl>
            <c:dLbl>
              <c:idx val="5"/>
              <c:layout>
                <c:manualLayout>
                  <c:x val="-1.6563043900958561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C4-4672-9C7A-2E80232C97A0}"/>
                </c:ext>
              </c:extLst>
            </c:dLbl>
            <c:dLbl>
              <c:idx val="6"/>
              <c:layout>
                <c:manualLayout>
                  <c:x val="0"/>
                  <c:y val="1.664046121593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C4-4672-9C7A-2E80232C97A0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List2!$D$19:$J$19</c:f>
              <c:numCache>
                <c:formatCode>#,##0</c:formatCode>
                <c:ptCount val="7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7C4-4672-9C7A-2E80232C97A0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355158137351146E-2"/>
                  <c:y val="4.160115303983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C4-4672-9C7A-2E80232C97A0}"/>
                </c:ext>
              </c:extLst>
            </c:dLbl>
            <c:dLbl>
              <c:idx val="1"/>
              <c:layout>
                <c:manualLayout>
                  <c:x val="-2.2585968955852433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C4-4672-9C7A-2E80232C97A0}"/>
                </c:ext>
              </c:extLst>
            </c:dLbl>
            <c:dLbl>
              <c:idx val="2"/>
              <c:layout>
                <c:manualLayout>
                  <c:x val="-7.5286563186175333E-3"/>
                  <c:y val="3.05075122292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C4-4672-9C7A-2E80232C97A0}"/>
                </c:ext>
              </c:extLst>
            </c:dLbl>
            <c:dLbl>
              <c:idx val="3"/>
              <c:layout>
                <c:manualLayout>
                  <c:x val="-1.5057312637234955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C4-4672-9C7A-2E80232C97A0}"/>
                </c:ext>
              </c:extLst>
            </c:dLbl>
            <c:dLbl>
              <c:idx val="4"/>
              <c:layout>
                <c:manualLayout>
                  <c:x val="-1.054011884606447E-2"/>
                  <c:y val="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C4-4672-9C7A-2E80232C97A0}"/>
                </c:ext>
              </c:extLst>
            </c:dLbl>
            <c:dLbl>
              <c:idx val="5"/>
              <c:layout>
                <c:manualLayout>
                  <c:x val="-3.0114625274471015E-3"/>
                  <c:y val="1.941387141858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C4-4672-9C7A-2E80232C9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List2!$D$20:$J$20</c:f>
              <c:numCache>
                <c:formatCode>#,##0</c:formatCode>
                <c:ptCount val="7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7C4-4672-9C7A-2E80232C97A0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1750"/>
          </c:spPr>
          <c:marker>
            <c:symbol val="none"/>
          </c:marker>
          <c:dLbls>
            <c:dLbl>
              <c:idx val="0"/>
              <c:layout>
                <c:manualLayout>
                  <c:x val="-1.8068775164681961E-2"/>
                  <c:y val="-3.605433263452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C4-4672-9C7A-2E80232C97A0}"/>
                </c:ext>
              </c:extLst>
            </c:dLbl>
            <c:dLbl>
              <c:idx val="1"/>
              <c:layout>
                <c:manualLayout>
                  <c:x val="-1.5057312637234956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C4-4672-9C7A-2E80232C97A0}"/>
                </c:ext>
              </c:extLst>
            </c:dLbl>
            <c:dLbl>
              <c:idx val="2"/>
              <c:layout>
                <c:manualLayout>
                  <c:x val="-9.0343875823410292E-3"/>
                  <c:y val="-3.050751222921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7C4-4672-9C7A-2E80232C97A0}"/>
                </c:ext>
              </c:extLst>
            </c:dLbl>
            <c:dLbl>
              <c:idx val="3"/>
              <c:layout>
                <c:manualLayout>
                  <c:x val="-1.8068775164681947E-2"/>
                  <c:y val="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7C4-4672-9C7A-2E80232C97A0}"/>
                </c:ext>
              </c:extLst>
            </c:dLbl>
            <c:dLbl>
              <c:idx val="4"/>
              <c:layout>
                <c:manualLayout>
                  <c:x val="-2.7103162747022919E-2"/>
                  <c:y val="-3.3280922431865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C4-4672-9C7A-2E80232C97A0}"/>
                </c:ext>
              </c:extLst>
            </c:dLbl>
            <c:dLbl>
              <c:idx val="5"/>
              <c:layout>
                <c:manualLayout>
                  <c:x val="-2.4091700219576039E-2"/>
                  <c:y val="-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7C4-4672-9C7A-2E80232C97A0}"/>
                </c:ext>
              </c:extLst>
            </c:dLbl>
            <c:dLbl>
              <c:idx val="6"/>
              <c:layout>
                <c:manualLayout>
                  <c:x val="-3.1620356538193298E-2"/>
                  <c:y val="-3.882774283717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7C4-4672-9C7A-2E80232C9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List2!$D$21:$J$21</c:f>
              <c:numCache>
                <c:formatCode>#,##0</c:formatCode>
                <c:ptCount val="7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7C4-4672-9C7A-2E80232C97A0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045850109787964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7C4-4672-9C7A-2E80232C97A0}"/>
                </c:ext>
              </c:extLst>
            </c:dLbl>
            <c:dLbl>
              <c:idx val="1"/>
              <c:layout>
                <c:manualLayout>
                  <c:x val="-1.656304390095845E-2"/>
                  <c:y val="3.605433263452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7C4-4672-9C7A-2E80232C97A0}"/>
                </c:ext>
              </c:extLst>
            </c:dLbl>
            <c:dLbl>
              <c:idx val="2"/>
              <c:layout>
                <c:manualLayout>
                  <c:x val="-3.0114625274470464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7C4-4672-9C7A-2E80232C97A0}"/>
                </c:ext>
              </c:extLst>
            </c:dLbl>
            <c:dLbl>
              <c:idx val="3"/>
              <c:layout>
                <c:manualLayout>
                  <c:x val="-1.6563043900958561E-2"/>
                  <c:y val="-2.218728162124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7C4-4672-9C7A-2E80232C97A0}"/>
                </c:ext>
              </c:extLst>
            </c:dLbl>
            <c:dLbl>
              <c:idx val="4"/>
              <c:layout>
                <c:manualLayout>
                  <c:x val="0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7C4-4672-9C7A-2E80232C97A0}"/>
                </c:ext>
              </c:extLst>
            </c:dLbl>
            <c:dLbl>
              <c:idx val="5"/>
              <c:layout>
                <c:manualLayout>
                  <c:x val="-1.5057312637236061E-3"/>
                  <c:y val="2.2187281621243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7C4-4672-9C7A-2E80232C97A0}"/>
                </c:ext>
              </c:extLst>
            </c:dLbl>
            <c:dLbl>
              <c:idx val="6"/>
              <c:layout>
                <c:manualLayout>
                  <c:x val="-6.0229250548939819E-3"/>
                  <c:y val="1.941387141858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7C4-4672-9C7A-2E80232C97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List2!$D$18:$J$18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List2!$D$22:$J$22</c:f>
              <c:numCache>
                <c:formatCode>#,##0</c:formatCode>
                <c:ptCount val="7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7C4-4672-9C7A-2E80232C9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5371024"/>
        <c:axId val="-1835368848"/>
      </c:lineChart>
      <c:catAx>
        <c:axId val="-18353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68848"/>
        <c:crosses val="autoZero"/>
        <c:auto val="1"/>
        <c:lblAlgn val="ctr"/>
        <c:lblOffset val="100"/>
        <c:noMultiLvlLbl val="0"/>
      </c:catAx>
      <c:valAx>
        <c:axId val="-1835368848"/>
        <c:scaling>
          <c:orientation val="minMax"/>
          <c:max val="17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537102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overlay val="0"/>
      <c:spPr>
        <a:solidFill>
          <a:schemeClr val="bg1"/>
        </a:solidFill>
        <a:ln w="25400">
          <a:noFill/>
        </a:ln>
        <a:effectLst/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885648047280707E-2"/>
          <c:y val="3.0069737252486996E-2"/>
          <c:w val="0.9236974409126345"/>
          <c:h val="0.80106145957256203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ORP!$L$7:$AC$7</c:f>
              <c:numCache>
                <c:formatCode>#,##0</c:formatCode>
                <c:ptCount val="18"/>
                <c:pt idx="0">
                  <c:v>979</c:v>
                </c:pt>
                <c:pt idx="1">
                  <c:v>1019</c:v>
                </c:pt>
                <c:pt idx="2">
                  <c:v>1023</c:v>
                </c:pt>
                <c:pt idx="3">
                  <c:v>1126</c:v>
                </c:pt>
                <c:pt idx="4">
                  <c:v>1140</c:v>
                </c:pt>
                <c:pt idx="5">
                  <c:v>1077</c:v>
                </c:pt>
                <c:pt idx="6">
                  <c:v>1111</c:v>
                </c:pt>
                <c:pt idx="7">
                  <c:v>1047</c:v>
                </c:pt>
                <c:pt idx="8">
                  <c:v>1071</c:v>
                </c:pt>
                <c:pt idx="9">
                  <c:v>994</c:v>
                </c:pt>
                <c:pt idx="10">
                  <c:v>1088</c:v>
                </c:pt>
                <c:pt idx="11">
                  <c:v>1055</c:v>
                </c:pt>
                <c:pt idx="12">
                  <c:v>1093</c:v>
                </c:pt>
                <c:pt idx="13">
                  <c:v>1083</c:v>
                </c:pt>
                <c:pt idx="14">
                  <c:v>1096</c:v>
                </c:pt>
                <c:pt idx="15">
                  <c:v>1151</c:v>
                </c:pt>
                <c:pt idx="16">
                  <c:v>1128</c:v>
                </c:pt>
                <c:pt idx="17">
                  <c:v>1108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84-4EC3-AFF8-31DE340C4AA7}"/>
            </c:ext>
          </c:extLst>
        </c:ser>
        <c:ser>
          <c:idx val="0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ORP!$L$11:$AC$11</c:f>
              <c:numCache>
                <c:formatCode>#,##0</c:formatCode>
                <c:ptCount val="18"/>
                <c:pt idx="0">
                  <c:v>1472</c:v>
                </c:pt>
                <c:pt idx="1">
                  <c:v>1465</c:v>
                </c:pt>
                <c:pt idx="2">
                  <c:v>1638</c:v>
                </c:pt>
                <c:pt idx="3">
                  <c:v>1836</c:v>
                </c:pt>
                <c:pt idx="4">
                  <c:v>1872</c:v>
                </c:pt>
                <c:pt idx="5">
                  <c:v>1880</c:v>
                </c:pt>
                <c:pt idx="6">
                  <c:v>1856</c:v>
                </c:pt>
                <c:pt idx="7">
                  <c:v>1758</c:v>
                </c:pt>
                <c:pt idx="8">
                  <c:v>1813</c:v>
                </c:pt>
                <c:pt idx="9">
                  <c:v>1701</c:v>
                </c:pt>
                <c:pt idx="10">
                  <c:v>1795</c:v>
                </c:pt>
                <c:pt idx="11">
                  <c:v>1794</c:v>
                </c:pt>
                <c:pt idx="12">
                  <c:v>1854</c:v>
                </c:pt>
                <c:pt idx="13">
                  <c:v>1782</c:v>
                </c:pt>
                <c:pt idx="14">
                  <c:v>1827</c:v>
                </c:pt>
                <c:pt idx="15">
                  <c:v>1932</c:v>
                </c:pt>
                <c:pt idx="16">
                  <c:v>1840</c:v>
                </c:pt>
                <c:pt idx="17">
                  <c:v>1834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84-4EC3-AFF8-31DE340C4AA7}"/>
            </c:ext>
          </c:extLst>
        </c:ser>
        <c:ser>
          <c:idx val="2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ORP!$L$16:$AC$16</c:f>
              <c:numCache>
                <c:formatCode>#,##0</c:formatCode>
                <c:ptCount val="18"/>
                <c:pt idx="0">
                  <c:v>990</c:v>
                </c:pt>
                <c:pt idx="1">
                  <c:v>1009</c:v>
                </c:pt>
                <c:pt idx="2">
                  <c:v>1072</c:v>
                </c:pt>
                <c:pt idx="3">
                  <c:v>1193</c:v>
                </c:pt>
                <c:pt idx="4">
                  <c:v>1152</c:v>
                </c:pt>
                <c:pt idx="5">
                  <c:v>1126</c:v>
                </c:pt>
                <c:pt idx="6">
                  <c:v>1158</c:v>
                </c:pt>
                <c:pt idx="7">
                  <c:v>1067</c:v>
                </c:pt>
                <c:pt idx="8">
                  <c:v>1059</c:v>
                </c:pt>
                <c:pt idx="9">
                  <c:v>981</c:v>
                </c:pt>
                <c:pt idx="10">
                  <c:v>1040</c:v>
                </c:pt>
                <c:pt idx="11">
                  <c:v>1033</c:v>
                </c:pt>
                <c:pt idx="12">
                  <c:v>1073</c:v>
                </c:pt>
                <c:pt idx="13">
                  <c:v>1075</c:v>
                </c:pt>
                <c:pt idx="14">
                  <c:v>1088</c:v>
                </c:pt>
                <c:pt idx="15">
                  <c:v>1090</c:v>
                </c:pt>
                <c:pt idx="16">
                  <c:v>1064</c:v>
                </c:pt>
                <c:pt idx="17">
                  <c:v>1077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84-4EC3-AFF8-31DE340C4AA7}"/>
            </c:ext>
          </c:extLst>
        </c:ser>
        <c:ser>
          <c:idx val="3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ORP!$L$4:$AC$4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ORP!$L$23:$AC$23</c:f>
              <c:numCache>
                <c:formatCode>#,##0</c:formatCode>
                <c:ptCount val="18"/>
                <c:pt idx="0">
                  <c:v>1380</c:v>
                </c:pt>
                <c:pt idx="1">
                  <c:v>1416</c:v>
                </c:pt>
                <c:pt idx="2">
                  <c:v>1515</c:v>
                </c:pt>
                <c:pt idx="3">
                  <c:v>1554</c:v>
                </c:pt>
                <c:pt idx="4">
                  <c:v>1588</c:v>
                </c:pt>
                <c:pt idx="5">
                  <c:v>1561</c:v>
                </c:pt>
                <c:pt idx="6">
                  <c:v>1596</c:v>
                </c:pt>
                <c:pt idx="7">
                  <c:v>1440</c:v>
                </c:pt>
                <c:pt idx="8">
                  <c:v>1442</c:v>
                </c:pt>
                <c:pt idx="9">
                  <c:v>1401</c:v>
                </c:pt>
                <c:pt idx="10">
                  <c:v>1487</c:v>
                </c:pt>
                <c:pt idx="11">
                  <c:v>1420</c:v>
                </c:pt>
                <c:pt idx="12">
                  <c:v>1513</c:v>
                </c:pt>
                <c:pt idx="13">
                  <c:v>1432</c:v>
                </c:pt>
                <c:pt idx="14">
                  <c:v>1515</c:v>
                </c:pt>
                <c:pt idx="15">
                  <c:v>1499</c:v>
                </c:pt>
                <c:pt idx="16">
                  <c:v>1438</c:v>
                </c:pt>
                <c:pt idx="17">
                  <c:v>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84-4EC3-AFF8-31DE340C4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738298576"/>
        <c:axId val="-1738295856"/>
      </c:lineChart>
      <c:catAx>
        <c:axId val="-17382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5856"/>
        <c:crosses val="autoZero"/>
        <c:auto val="1"/>
        <c:lblAlgn val="ctr"/>
        <c:lblOffset val="100"/>
        <c:noMultiLvlLbl val="0"/>
      </c:catAx>
      <c:valAx>
        <c:axId val="-173829585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-1738298576"/>
        <c:crosses val="autoZero"/>
        <c:crossBetween val="between"/>
        <c:majorUnit val="1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  <c:txPr>
        <a:bodyPr rot="0" vert="horz"/>
        <a:lstStyle/>
        <a:p>
          <a:pPr>
            <a:defRPr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57735689845759E-2"/>
          <c:y val="2.8695456876699107E-2"/>
          <c:w val="0.88830338749952231"/>
          <c:h val="0.75822994847797165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0493827307508781E-3"/>
                  <c:y val="-2.838125183668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F-4CBB-8713-04B8392CD577}"/>
                </c:ext>
              </c:extLst>
            </c:dLbl>
            <c:dLbl>
              <c:idx val="1"/>
              <c:layout>
                <c:manualLayout>
                  <c:x val="-2.7726017222624742E-17"/>
                  <c:y val="-1.7028751102008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F-4CBB-8713-04B8392CD577}"/>
                </c:ext>
              </c:extLst>
            </c:dLbl>
            <c:dLbl>
              <c:idx val="3"/>
              <c:layout>
                <c:manualLayout>
                  <c:x val="-7.5617284134386328E-2"/>
                  <c:y val="3.405750220401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F-4CBB-8713-04B8392CD577}"/>
                </c:ext>
              </c:extLst>
            </c:dLbl>
            <c:dLbl>
              <c:idx val="4"/>
              <c:layout>
                <c:manualLayout>
                  <c:x val="-1.2098765461501867E-2"/>
                  <c:y val="-4.25718777550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F-4CBB-8713-04B8392CD577}"/>
                </c:ext>
              </c:extLst>
            </c:dLbl>
            <c:dLbl>
              <c:idx val="5"/>
              <c:layout>
                <c:manualLayout>
                  <c:x val="-3.4783950701817709E-2"/>
                  <c:y val="4.82481281223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F-4CBB-8713-04B8392CD577}"/>
                </c:ext>
              </c:extLst>
            </c:dLbl>
            <c:dLbl>
              <c:idx val="6"/>
              <c:layout>
                <c:manualLayout>
                  <c:x val="-3.024691365375453E-2"/>
                  <c:y val="-4.541000293868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4F-4CBB-8713-04B8392CD577}"/>
                </c:ext>
              </c:extLst>
            </c:dLbl>
            <c:dLbl>
              <c:idx val="7"/>
              <c:layout>
                <c:manualLayout>
                  <c:x val="-2.5709876605691462E-2"/>
                  <c:y val="4.9879267942482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F-4CBB-8713-04B8392CD577}"/>
                </c:ext>
              </c:extLst>
            </c:dLbl>
            <c:dLbl>
              <c:idx val="8"/>
              <c:layout>
                <c:manualLayout>
                  <c:x val="-1.3611111144189537E-2"/>
                  <c:y val="-6.1533459149433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F-4CBB-8713-04B8392CD577}"/>
                </c:ext>
              </c:extLst>
            </c:dLbl>
            <c:dLbl>
              <c:idx val="9"/>
              <c:layout>
                <c:manualLayout>
                  <c:x val="-3.0246913653754529E-3"/>
                  <c:y val="2.6429426218242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F-4CBB-8713-04B8392CD577}"/>
                </c:ext>
              </c:extLst>
            </c:dLbl>
            <c:dLbl>
              <c:idx val="10"/>
              <c:layout>
                <c:manualLayout>
                  <c:x val="-1.3611111144189537E-2"/>
                  <c:y val="-6.944445375587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F-4CBB-8713-04B8392CD577}"/>
                </c:ext>
              </c:extLst>
            </c:dLbl>
            <c:dLbl>
              <c:idx val="11"/>
              <c:layout>
                <c:manualLayout>
                  <c:x val="-6.4829821717990272E-3"/>
                  <c:y val="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44F-4CBB-8713-04B8392CD577}"/>
                </c:ext>
              </c:extLst>
            </c:dLbl>
            <c:dLbl>
              <c:idx val="12"/>
              <c:layout>
                <c:manualLayout>
                  <c:x val="-3.7808642067193164E-2"/>
                  <c:y val="-3.973375257135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4F-4CBB-8713-04B8392CD577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SŠ!$D$5:$P$5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SŠ!$D$6:$P$6</c:f>
              <c:numCache>
                <c:formatCode>General</c:formatCode>
                <c:ptCount val="13"/>
                <c:pt idx="0">
                  <c:v>26878</c:v>
                </c:pt>
                <c:pt idx="1">
                  <c:v>26104</c:v>
                </c:pt>
                <c:pt idx="2">
                  <c:v>24485</c:v>
                </c:pt>
                <c:pt idx="3">
                  <c:v>22884</c:v>
                </c:pt>
                <c:pt idx="4">
                  <c:v>21965</c:v>
                </c:pt>
                <c:pt idx="5" formatCode="0">
                  <c:v>21546</c:v>
                </c:pt>
                <c:pt idx="6" formatCode="0">
                  <c:v>21491</c:v>
                </c:pt>
                <c:pt idx="7" formatCode="0">
                  <c:v>21597</c:v>
                </c:pt>
                <c:pt idx="8">
                  <c:v>21567</c:v>
                </c:pt>
                <c:pt idx="9">
                  <c:v>21663</c:v>
                </c:pt>
                <c:pt idx="10">
                  <c:v>21868</c:v>
                </c:pt>
                <c:pt idx="11">
                  <c:v>22321</c:v>
                </c:pt>
                <c:pt idx="12">
                  <c:v>22891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44F-4CBB-8713-04B8392CD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37644400"/>
        <c:axId val="-1837637872"/>
      </c:lineChart>
      <c:catAx>
        <c:axId val="-18376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37637872"/>
        <c:crosses val="autoZero"/>
        <c:auto val="1"/>
        <c:lblAlgn val="ctr"/>
        <c:lblOffset val="100"/>
        <c:noMultiLvlLbl val="0"/>
      </c:catAx>
      <c:valAx>
        <c:axId val="-1837637872"/>
        <c:scaling>
          <c:orientation val="minMax"/>
          <c:max val="28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3764440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19262615403017E-2"/>
          <c:y val="3.6083754798108762E-2"/>
          <c:w val="0.90351820264642047"/>
          <c:h val="0.7968780305651197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635288099135504E-17"/>
                  <c:y val="4.4634080712563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FE-434E-9AAA-B0B719A90E50}"/>
                </c:ext>
              </c:extLst>
            </c:dLbl>
            <c:dLbl>
              <c:idx val="1"/>
              <c:layout>
                <c:manualLayout>
                  <c:x val="0"/>
                  <c:y val="2.2317040356281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FE-434E-9AAA-B0B719A90E50}"/>
                </c:ext>
              </c:extLst>
            </c:dLbl>
            <c:dLbl>
              <c:idx val="2"/>
              <c:layout>
                <c:manualLayout>
                  <c:x val="-2.231254737024085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FE-434E-9AAA-B0B719A90E50}"/>
                </c:ext>
              </c:extLst>
            </c:dLbl>
            <c:dLbl>
              <c:idx val="3"/>
              <c:layout>
                <c:manualLayout>
                  <c:x val="-1.1900025264128439E-2"/>
                  <c:y val="-4.4634080712563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FE-434E-9AAA-B0B719A90E50}"/>
                </c:ext>
              </c:extLst>
            </c:dLbl>
            <c:dLbl>
              <c:idx val="4"/>
              <c:layout>
                <c:manualLayout>
                  <c:x val="-5.9500126320642197E-3"/>
                  <c:y val="-3.3475560534422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FE-434E-9AAA-B0B719A90E50}"/>
                </c:ext>
              </c:extLst>
            </c:dLbl>
            <c:dLbl>
              <c:idx val="5"/>
              <c:layout>
                <c:manualLayout>
                  <c:x val="5.9500126320641651E-3"/>
                  <c:y val="-2.557131333957920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FE-434E-9AAA-B0B719A90E50}"/>
                </c:ext>
              </c:extLst>
            </c:dLbl>
            <c:dLbl>
              <c:idx val="6"/>
              <c:layout>
                <c:manualLayout>
                  <c:x val="7.4375157900802751E-3"/>
                  <c:y val="-8.368890133605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FE-434E-9AAA-B0B719A90E50}"/>
                </c:ext>
              </c:extLst>
            </c:dLbl>
            <c:dLbl>
              <c:idx val="7"/>
              <c:layout>
                <c:manualLayout>
                  <c:x val="0"/>
                  <c:y val="-3.0685930489887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FE-434E-9AAA-B0B719A90E50}"/>
                </c:ext>
              </c:extLst>
            </c:dLbl>
            <c:dLbl>
              <c:idx val="9"/>
              <c:layout>
                <c:manualLayout>
                  <c:x val="-6.0987629478658253E-2"/>
                  <c:y val="2.7896300445352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FE-434E-9AAA-B0B719A90E50}"/>
                </c:ext>
              </c:extLst>
            </c:dLbl>
            <c:dLbl>
              <c:idx val="10"/>
              <c:layout>
                <c:manualLayout>
                  <c:x val="-1.9337541054208714E-2"/>
                  <c:y val="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FE-434E-9AAA-B0B719A90E50}"/>
                </c:ext>
              </c:extLst>
            </c:dLbl>
            <c:dLbl>
              <c:idx val="11"/>
              <c:layout>
                <c:manualLayout>
                  <c:x val="1.4875031580160549E-3"/>
                  <c:y val="1.394815022267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FE-434E-9AAA-B0B719A90E50}"/>
                </c:ext>
              </c:extLst>
            </c:dLbl>
            <c:dLbl>
              <c:idx val="12"/>
              <c:layout>
                <c:manualLayout>
                  <c:x val="-2.8262560002305152E-2"/>
                  <c:y val="-3.6265190578958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FE-434E-9AAA-B0B719A90E50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VOŠ!$D$4:$P$4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VOŠ!$D$5:$P$5</c:f>
              <c:numCache>
                <c:formatCode>General</c:formatCode>
                <c:ptCount val="13"/>
                <c:pt idx="0">
                  <c:v>1367</c:v>
                </c:pt>
                <c:pt idx="1">
                  <c:v>1418</c:v>
                </c:pt>
                <c:pt idx="2">
                  <c:v>1473</c:v>
                </c:pt>
                <c:pt idx="3">
                  <c:v>1467</c:v>
                </c:pt>
                <c:pt idx="4">
                  <c:v>1467</c:v>
                </c:pt>
                <c:pt idx="5" formatCode="0">
                  <c:v>1369</c:v>
                </c:pt>
                <c:pt idx="6" formatCode="0">
                  <c:v>1227</c:v>
                </c:pt>
                <c:pt idx="7" formatCode="0">
                  <c:v>1050</c:v>
                </c:pt>
                <c:pt idx="8">
                  <c:v>974</c:v>
                </c:pt>
                <c:pt idx="9">
                  <c:v>742</c:v>
                </c:pt>
                <c:pt idx="10">
                  <c:v>732</c:v>
                </c:pt>
                <c:pt idx="11">
                  <c:v>774</c:v>
                </c:pt>
                <c:pt idx="1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0FE-434E-9AAA-B0B719A9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0244864"/>
        <c:axId val="-1840254656"/>
      </c:lineChart>
      <c:catAx>
        <c:axId val="-18402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-1840254656"/>
        <c:crosses val="autoZero"/>
        <c:auto val="1"/>
        <c:lblAlgn val="ctr"/>
        <c:lblOffset val="100"/>
        <c:noMultiLvlLbl val="0"/>
      </c:catAx>
      <c:valAx>
        <c:axId val="-1840254656"/>
        <c:scaling>
          <c:orientation val="minMax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-1840244864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3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0.70197</cdr:x>
      <cdr:y>0.02449</cdr:y>
    </cdr:from>
    <cdr:to>
      <cdr:x>0.82034</cdr:x>
      <cdr:y>0.0838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5973428" y="113768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1.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324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sldNum" idx="10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4F2215A-3109-4C2F-B954-069CC4A85B11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322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11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FFF2AAC-3074-4325-A6F0-EF9717553487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95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rijimacky.cermat.cz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absolvent.cz/" TargetMode="External"/><Relationship Id="rId2" Type="http://schemas.openxmlformats.org/officeDocument/2006/relationships/hyperlink" Target="https://www.atlasskolstvi.cz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rijimacky.cermat.cz/menu/jednotna-prijimaci-zkouska/prijimacky-bez-obav" TargetMode="External"/><Relationship Id="rId4" Type="http://schemas.openxmlformats.org/officeDocument/2006/relationships/hyperlink" Target="https://www.zsbrezova.cz/SP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/>
            </a:br>
            <a:r>
              <a:rPr lang="cs-CZ" sz="3000" b="1" strike="noStrike" spc="-1">
                <a:solidFill>
                  <a:schemeClr val="accent2"/>
                </a:solidFill>
                <a:latin typeface="Arial"/>
              </a:rPr>
              <a:t>ve školním roce 2022/2023</a:t>
            </a:r>
            <a:endParaRPr lang="cs-CZ" sz="3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311245"/>
            <a:ext cx="8100000" cy="1557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některé střední školy v Pardubickém kraji uvažují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o školních přijímacích zkouškách do oborů vzdělání s výučním listem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velkým počtem přihlášek ke vzdělávání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78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340" y="1266862"/>
            <a:ext cx="8040600" cy="50202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rámci studia kombinace oborů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vzdělání L/0 + H je možné získat výuční list (po 3. ročníku) i maturitní zkoušku (po 4. ročníku)</a:t>
            </a:r>
            <a:endParaRPr lang="cs-CZ" sz="2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současné době stanoveno 28 možných kombinací L/0 + H, 12 z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nich má zapsáno 14 škol v Pardubickém kraji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probíhá pokusné ověřování dalších kombinací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L/0 + H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příští školní rok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do kombinace oborů L/0 + H přijímat žáky 7 středních škol v Pardubickém kraji,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Atlase uveden kód a název oboru vzdělání H v závorce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za oborem L/0 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 podání přihlášky do kombinace oborů vzdělání L/0 + H je třeba uvést na přihlášku oba obory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přihláška do kombinace oborů se považuje za jednu přihlášku z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celkových dvou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možných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Obdélník 1"/>
          <p:cNvSpPr/>
          <p:nvPr/>
        </p:nvSpPr>
        <p:spPr>
          <a:xfrm>
            <a:off x="551520" y="1626840"/>
            <a:ext cx="8040600" cy="13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12" name="Tabulka 2"/>
          <p:cNvGraphicFramePr/>
          <p:nvPr/>
        </p:nvGraphicFramePr>
        <p:xfrm>
          <a:off x="0" y="0"/>
          <a:ext cx="9143640" cy="6885000"/>
        </p:xfrm>
        <a:graphic>
          <a:graphicData uri="http://schemas.openxmlformats.org/drawingml/2006/table">
            <a:tbl>
              <a:tblPr/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Škola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224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L/0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Obor H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8640" marR="8640" anchor="ctr">
                    <a:lnL w="1872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technické Třemošnice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Nástrojař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23-52-H/01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Holice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opravář motorových vozidel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23-68-H/01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SPŠ stavební Pardubice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Operátor dřevařské a nábytkář. výroby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33-41-L/01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Truhlář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5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SOU Svitavy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seřizovač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23-45-L/01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Obráběč kovů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23-56-H/01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4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technická Vysoké Mýto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strojů a zařízení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23-44-L/01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Strojní mechanik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SOŠ a SOU Lanškroun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Mechanik elektrotechnik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Elektrikář 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26-51-H/01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SŠ automobilní Ústí nad Orlicí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Autotronik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39-41-L/01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Autoelektrikář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46800" marR="468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26-57-H/01</a:t>
                      </a:r>
                      <a:endParaRPr lang="cs-CZ" sz="18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1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Příklad vyplnění přihlášky ke vzdělávání v SŠ 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18" name="Obrázek 10"/>
          <p:cNvPicPr/>
          <p:nvPr/>
        </p:nvPicPr>
        <p:blipFill>
          <a:blip r:embed="rId3"/>
          <a:srcRect l="22846" t="22628" r="22380" b="37692"/>
          <a:stretch/>
        </p:blipFill>
        <p:spPr>
          <a:xfrm>
            <a:off x="35640" y="1487880"/>
            <a:ext cx="9107640" cy="39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78680"/>
            <a:ext cx="7920000" cy="38996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bude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oboru vzdělání 53-41-H/01 Ošetřovatel 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vyšší odborné škole</a:t>
            </a:r>
            <a:endParaRPr lang="cs-CZ" sz="2200" b="0" strike="noStrike" spc="-1" dirty="0">
              <a:latin typeface="Arial"/>
            </a:endParaRP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od 1. 9. 2023 bude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probíhat ve všech zdravotnických školách v</a:t>
            </a:r>
            <a:r>
              <a:rPr lang="cs-CZ" sz="2400" dirty="0"/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Pardubickém kraji</a:t>
            </a:r>
          </a:p>
          <a:p>
            <a:pPr marL="432000" lvl="1" indent="-216000" algn="just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není nutné uvádět oba obory vzdělání</a:t>
            </a:r>
            <a:endParaRPr lang="cs-CZ" sz="22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3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397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29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 talentovou zkouškou </a:t>
            </a:r>
            <a:r>
              <a:rPr lang="cs-CZ" sz="2800" b="1" strike="noStrike" spc="-1">
                <a:solidFill>
                  <a:srgbClr val="C00000"/>
                </a:solidFill>
                <a:latin typeface="Calibri"/>
                <a:ea typeface="DejaVu Sans"/>
              </a:rPr>
              <a:t>a</a:t>
            </a:r>
            <a:endParaRPr lang="cs-CZ" sz="28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dvě přihlášky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přihlášku podává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řediteli střední školy pro první kolo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listopadu 2022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s talentovou zkouškou 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1. března 2023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obory vzdělání bez talentové zkoušky </a:t>
            </a:r>
            <a:endParaRPr lang="cs-CZ" sz="2200" b="0" strike="noStrike" spc="-1"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446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může stanovit 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školní přijímací zkoušku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(stanoví dva termíny jejího konání)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5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 prvním stanoveném termínu ve škole uvedené na přihlášce v prvním pořadí 	</a:t>
            </a:r>
            <a:endParaRPr lang="cs-CZ" sz="22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ve druhém stanoveném termínu ve škole uvedené na přihlášce ve druhém pořadí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239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školní přijímací zkoušky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1. kole přijímacího řízení se mohou konat: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12.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28. dubna</a:t>
            </a:r>
            <a:r>
              <a:rPr lang="pl-PL" sz="21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oborů vzdělání s maturitní zkouškou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22.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30. dubna </a:t>
            </a:r>
            <a:r>
              <a:rPr lang="pl-PL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</a:t>
            </a: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 ostatních oborů vzdělání</a:t>
            </a:r>
            <a:endParaRPr lang="cs-CZ" sz="2100" b="0" strike="noStrike" spc="-1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Calibri"/>
              <a:buChar char="−"/>
            </a:pPr>
            <a:r>
              <a:rPr lang="pl-PL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přesný termín stanoví ředitel střední školy</a:t>
            </a:r>
            <a:endParaRPr lang="cs-CZ" sz="21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110696436"/>
              </p:ext>
            </p:extLst>
          </p:nvPr>
        </p:nvGraphicFramePr>
        <p:xfrm>
          <a:off x="341280" y="3501000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13. 4. 2023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17. 4. 2023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18. 4. 2023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10. a 11. 5. 2023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žáků 9. ročníků základních škol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564550"/>
              </p:ext>
            </p:extLst>
          </p:nvPr>
        </p:nvGraphicFramePr>
        <p:xfrm>
          <a:off x="251640" y="1244880"/>
          <a:ext cx="8434440" cy="45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484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dvě střední školy (popř. dva různé obory vzdělání či různá zaměření ŠVP na téže škole),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uvede obě školy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(popř. obory či zaměření)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pořadí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kterém uchazeč uvede zvolené střední školy,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určuje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ve které škole bude konat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jednotné zkoušky v 1. a ve 2. termínu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odevzdá uchazeč na obě střední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 obou přihláškách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pokud se uchazeč hlásí na dva různé obory vzdělání na téže škole, odevzdá řediteli této školy také dvě přihlášky (i když jsou identické)!</a:t>
            </a: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40000" y="1620000"/>
            <a:ext cx="7920000" cy="3994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rodné číslo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uvádí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na přihlášce ke vzdělávání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lang="cs-CZ" sz="2400" dirty="0"/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oboru vzdělání,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kterého se konají jednotné přijímací zkoušky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hlásí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do oboru vzdělání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koná vždy jednotnou zkoušku na této škole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 v případě, že neuspěje u talentové zkoušky)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výsledek jednotných zkoušek do oboru vzdělání Gymnázium se sportovní přípravou bude zpřístupněn Cermatem i školám, do jejichž oborů vzdělání s maturitní zkouškou bez talentové zkoušky se uchazeč přihlásil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467640" y="1221480"/>
            <a:ext cx="8352360" cy="201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2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200" b="0" strike="noStrike" spc="-1">
              <a:latin typeface="Arial"/>
            </a:endParaRPr>
          </a:p>
        </p:txBody>
      </p:sp>
      <p:graphicFrame>
        <p:nvGraphicFramePr>
          <p:cNvPr id="180" name="Tabulka 3"/>
          <p:cNvGraphicFramePr/>
          <p:nvPr/>
        </p:nvGraphicFramePr>
        <p:xfrm>
          <a:off x="612000" y="3556800"/>
          <a:ext cx="7919640" cy="1688760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6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79640" y="1424880"/>
            <a:ext cx="8640360" cy="430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(nelze hodnotit vysvědčení za druhé pololetí školního roku 2019/2020)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výsledku talentové zkoušky či školní přijímací zkoušky</a:t>
            </a:r>
            <a:endParaRPr lang="cs-CZ" sz="2000" b="0" strike="noStrike" spc="-1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respektive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40 %</a:t>
            </a:r>
            <a:r>
              <a:rPr lang="cs-CZ" sz="20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u oboru vzdělání </a:t>
            </a:r>
            <a:r>
              <a:rPr lang="cs-CZ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D82F9-D6B1-48A5-9420-73595D44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266602-925E-4875-950B-BA02CD028AE9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b="1" i="1" dirty="0"/>
              <a:t>Jak vyplňovat záznamový arch</a:t>
            </a:r>
          </a:p>
          <a:p>
            <a:r>
              <a:rPr lang="cs-CZ" sz="8000" dirty="0"/>
              <a:t>V matematice k dispozici tabulka vzorečků</a:t>
            </a:r>
          </a:p>
          <a:p>
            <a:r>
              <a:rPr lang="cs-CZ" sz="8000" dirty="0"/>
              <a:t>Žáci by měli odpovídat přesně podle zadání = </a:t>
            </a:r>
            <a:r>
              <a:rPr lang="cs-CZ" sz="8000" dirty="0" err="1"/>
              <a:t>př.zadání</a:t>
            </a:r>
            <a:r>
              <a:rPr lang="cs-CZ" sz="8000" dirty="0"/>
              <a:t> požaduje přesně 5 slov, odpověď by měla být na 5 slov</a:t>
            </a:r>
          </a:p>
          <a:p>
            <a:r>
              <a:rPr lang="cs-CZ" sz="8000" dirty="0"/>
              <a:t>Psát přesně do odpovědních archů = nepřetahovat; psát čitelně</a:t>
            </a:r>
          </a:p>
          <a:p>
            <a:r>
              <a:rPr lang="cs-CZ" sz="8000" dirty="0"/>
              <a:t>DICHOTOMICKÉ ÚLOHY = ANO / NE (pečlivě číst zadání)</a:t>
            </a:r>
          </a:p>
          <a:p>
            <a:r>
              <a:rPr lang="cs-CZ" sz="8000" dirty="0"/>
              <a:t>Odpovědi psát pouze do záznamových archů</a:t>
            </a:r>
          </a:p>
          <a:p>
            <a:r>
              <a:rPr lang="cs-CZ" sz="8000" dirty="0"/>
              <a:t>U otevřených úloh – v případě nečitelné odpovědi – bez bodů; tiskací písmo povoleno</a:t>
            </a:r>
          </a:p>
          <a:p>
            <a:r>
              <a:rPr lang="cs-CZ" sz="8000" dirty="0"/>
              <a:t>POZOR na zápory v zadání – často se přehlíží slovo NENÍ</a:t>
            </a:r>
          </a:p>
          <a:p>
            <a:r>
              <a:rPr lang="cs-CZ" sz="8000" dirty="0"/>
              <a:t>Odpovídat pouze na zadání – dodržet na zadání (</a:t>
            </a:r>
            <a:r>
              <a:rPr lang="cs-CZ" sz="8000" dirty="0" err="1"/>
              <a:t>př.v</a:t>
            </a:r>
            <a:r>
              <a:rPr lang="cs-CZ" sz="8000" dirty="0"/>
              <a:t> zadání je vypsat pouze 1 podstatné jméno, žák by měl vypsat opravdu pouze 1, jinak hrozí, že přijde o body, vypíše víc podstatných jmen a další budou špatně, bude počítáno jako špatná odpověď)</a:t>
            </a:r>
          </a:p>
          <a:p>
            <a:r>
              <a:rPr lang="cs-CZ" sz="8000" dirty="0"/>
              <a:t>NEPOUŽÍVAT </a:t>
            </a:r>
            <a:r>
              <a:rPr lang="cs-CZ" sz="8000" dirty="0" err="1"/>
              <a:t>gumovací</a:t>
            </a:r>
            <a:r>
              <a:rPr lang="cs-CZ" sz="8000" dirty="0"/>
              <a:t> pera, ale propisky, či tenké fixy – práce se skenují a skenováním text </a:t>
            </a:r>
            <a:r>
              <a:rPr lang="cs-CZ" sz="8000" dirty="0" err="1"/>
              <a:t>gumovacím</a:t>
            </a:r>
            <a:r>
              <a:rPr lang="cs-CZ" sz="8000" dirty="0"/>
              <a:t> perem zmizí = zahřeje se</a:t>
            </a:r>
          </a:p>
          <a:p>
            <a:r>
              <a:rPr lang="cs-CZ" sz="8000" dirty="0"/>
              <a:t>K dispozici cvičebnice a sady testů SCIO pro 9.třídu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00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418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Doporučenou podmínkou pro přijetí uchazeče ke vzdělávání </a:t>
            </a:r>
            <a:r>
              <a:rPr lang="cs-CZ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1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1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1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446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střední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Cermat dodá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výsledky jednotných testů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středním školám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nejpozději do 28. dubna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ukončí hodnocení uchazečů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 2 pracovních dnů po zpřístupnění hodnocení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uchazeče Cermatem, případně do 2 pracovních dnů po dni konání školní přijímací zkoušky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odvolání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proti rozhodnutí ředitele školy lze podat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ve lhůtě </a:t>
            </a:r>
            <a:endParaRPr lang="cs-CZ" sz="2200" b="0" strike="noStrike" spc="-1">
              <a:latin typeface="Arial"/>
            </a:endParaRPr>
          </a:p>
          <a:p>
            <a:pPr marL="360360" indent="-7920" algn="just">
              <a:lnSpc>
                <a:spcPct val="100000"/>
              </a:lnSpc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3 pracovních dnů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ode dne doručení rozhodnutí;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i v odvolacím řízení přijímá ředitel uchazeče podle dosaženého počtu bodů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Přijímání do oborů vzdělání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 talentovou zkouškou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640" y="1304280"/>
            <a:ext cx="8280360" cy="464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talentová zkouška se koná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února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15. ledna do 31.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Konzervatoř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F189C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2. ledna do 15.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sdělení o výsledku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talentové zkoušky zašle ředitel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února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20. ledna </a:t>
            </a:r>
            <a:r>
              <a:rPr lang="cs-CZ" sz="2200" b="0" strike="noStrike" spc="-1">
                <a:solidFill>
                  <a:srgbClr val="000000"/>
                </a:solidFill>
                <a:latin typeface="Symbol"/>
                <a:ea typeface="DejaVu Sans"/>
              </a:rPr>
              <a:t>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ostatní obory vzdělání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konzervatoře nezasílá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ředitel školy zveřejní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seznam přijatých uchazečů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nepřijatým uchazečům odešle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rozhodnutí o nepřijetí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období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5. února do 15. února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do oboru vzdělání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 22. dubna do 30. dubna 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7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Další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0" name="Obdélník 1"/>
          <p:cNvSpPr/>
          <p:nvPr/>
        </p:nvSpPr>
        <p:spPr>
          <a:xfrm>
            <a:off x="540720" y="1356120"/>
            <a:ext cx="8061840" cy="37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počet přihlášek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do oborů vzdělání s talentovou zkouškou i bez talentové zkoušky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není omezen 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přihlášku uchazeč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vyplňuje pouze jednu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zvolenou střední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školu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dalších kolech přijímacího řízení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nebudou uchazeči konat jednotné přijímací zkoušky,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střední školy však mohou využít výsledky zkoušek z 1. kola nebo vypsat školní přijímací zkoušku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způsob hodnocení uchazečů v dalších kolech přijímacího řízení stanoví ředitel střední školy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1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16" name="Obdélník 1"/>
          <p:cNvSpPr/>
          <p:nvPr/>
        </p:nvSpPr>
        <p:spPr>
          <a:xfrm>
            <a:off x="422280" y="1569240"/>
            <a:ext cx="8061840" cy="289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je platný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pro školní rok, pro který je uchazeč přijímán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 který se vyznačí nad jméno a příjmení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zápisový lístek odevzdá uchazeč (zákonný zástupce) nejpozději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do 10 pracovních dnů</a:t>
            </a:r>
            <a:r>
              <a:rPr lang="cs-CZ" sz="22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ode dne oznámení rozhodnutí o přijetí ke vzdělávání </a:t>
            </a:r>
            <a:endParaRPr lang="cs-CZ" sz="2200" b="0" strike="noStrike" spc="-1">
              <a:latin typeface="Arial"/>
            </a:endParaRPr>
          </a:p>
          <a:p>
            <a:pPr marL="352440" indent="-35244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lhůta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 odevzdání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začíná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běžet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dnem následujícím po dni zveřejnění seznamu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přijatých uchazečů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2120"/>
              </p:ext>
            </p:extLst>
          </p:nvPr>
        </p:nvGraphicFramePr>
        <p:xfrm>
          <a:off x="326572" y="1259632"/>
          <a:ext cx="8509518" cy="464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784482" y="1374120"/>
            <a:ext cx="24032" cy="3729725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56631" y="1373400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00000" y="1374121"/>
            <a:ext cx="0" cy="3729724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3450874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2" name="Obdélník 1"/>
          <p:cNvSpPr/>
          <p:nvPr/>
        </p:nvSpPr>
        <p:spPr>
          <a:xfrm>
            <a:off x="540720" y="1377360"/>
            <a:ext cx="8061840" cy="42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zápisový lístek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který uchazeč již odevzdal,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může vzít zpět </a:t>
            </a:r>
            <a:endParaRPr lang="cs-CZ" sz="2200" b="0" strike="noStrike" spc="-1">
              <a:latin typeface="Arial"/>
            </a:endParaRPr>
          </a:p>
          <a:p>
            <a:pPr marL="360000">
              <a:lnSpc>
                <a:spcPct val="100000"/>
              </a:lnSpc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případě, že: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jej chce uplatnit ve škole, na kterou byl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přijat na základě odvolání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odevzdal-li jej v oboru vzdělání s talentovou zkouškou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(včetně konzervatoře) a následně byl přijat do oboru vzdělání bez talentové zkoušky</a:t>
            </a:r>
            <a:endParaRPr lang="cs-CZ" sz="2200" b="0" strike="noStrike" spc="-1">
              <a:latin typeface="Arial"/>
            </a:endParaRPr>
          </a:p>
          <a:p>
            <a:pPr marL="698400" lvl="1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tyto skutečnosti při zpětvzetí lístku doloží rozhodnutím o přijetí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souběhu způsobů, kdy lze vzít zápisový lístek zpět,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lze uvést údaje o zápisu uchazeče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 další školu </a:t>
            </a:r>
            <a:r>
              <a:rPr lang="cs-CZ" sz="2200" b="1" strike="noStrike" spc="-1">
                <a:solidFill>
                  <a:srgbClr val="000000"/>
                </a:solidFill>
                <a:latin typeface="Calibri"/>
                <a:ea typeface="DejaVu Sans"/>
              </a:rPr>
              <a:t>na druhé straně tiskopisu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zápisového lístku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2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Zápisový lístek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28" name="Obdélník 1"/>
          <p:cNvSpPr/>
          <p:nvPr/>
        </p:nvSpPr>
        <p:spPr>
          <a:xfrm>
            <a:off x="422280" y="1569240"/>
            <a:ext cx="8061840" cy="282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uchazeč, který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je žákem základní školy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obdrží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na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této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základní škole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 ostatních případech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(žáci víceletých gymnázií a jiných středních škol, uchazeči, kteří nejsou žáky žádné školy…) vydá zápisový lístek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krajský úřad </a:t>
            </a: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příslušný podle místa trvalého pobytu uchazeče</a:t>
            </a:r>
            <a:endParaRPr lang="cs-CZ" sz="22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53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ztráty nebo zničení zápisového lístku </a:t>
            </a:r>
            <a:r>
              <a:rPr lang="cs-CZ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vydává náhradní zápisový lístek orgán, který vydal původní zápisový lístek</a:t>
            </a: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1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982520"/>
            <a:ext cx="8061840" cy="3384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informace k přijímacímu řízení jsou průběžně zveřejňovány na: </a:t>
            </a:r>
            <a:endParaRPr lang="cs-CZ" sz="22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Školském portálu Pardubického kraje </a:t>
            </a:r>
            <a:endParaRPr lang="cs-CZ" sz="2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lvl="1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</a:pPr>
            <a:r>
              <a:rPr lang="cs-CZ" sz="2200" spc="-1" dirty="0"/>
              <a:t>https://www.klickevzdelani.cz/Verejnost/Ze-zivota-skol/Prijimaci-rizeni-na-SS</a:t>
            </a:r>
            <a:endParaRPr lang="cs-CZ" sz="2200" b="0" strike="noStrike" spc="-1" dirty="0">
              <a:latin typeface="Arial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stránkách MŠMT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https://www.msmt.cz/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stredni-vzdelavani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prijimani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-na-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stredni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skoly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-a-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konzervatore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lang="cs-CZ" sz="2200" b="0" strike="noStrike" spc="-1" dirty="0">
              <a:latin typeface="Arial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stránkách </a:t>
            </a:r>
            <a:r>
              <a:rPr lang="cs-CZ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Cermatu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https://prijimacky.cermat.cz/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A1513-AA8B-402B-9600-6373B685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672379-74F2-4A19-ADB2-32038301C097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cs-CZ" dirty="0"/>
              <a:t>Další důležité odkazy :</a:t>
            </a:r>
          </a:p>
          <a:p>
            <a:r>
              <a:rPr lang="cs-CZ" sz="3600" dirty="0">
                <a:hlinkClick r:id="rId2"/>
              </a:rPr>
              <a:t>https://www.atlasskolstvi.cz/</a:t>
            </a:r>
            <a:endParaRPr lang="cs-CZ" sz="3600" dirty="0"/>
          </a:p>
          <a:p>
            <a:r>
              <a:rPr lang="cs-CZ" sz="3600" dirty="0">
                <a:hlinkClick r:id="rId3"/>
              </a:rPr>
              <a:t>https://infoabsolvent.cz/</a:t>
            </a:r>
            <a:endParaRPr lang="cs-CZ" sz="3600" dirty="0"/>
          </a:p>
          <a:p>
            <a:r>
              <a:rPr lang="cs-CZ" sz="3600" dirty="0">
                <a:hlinkClick r:id="rId4"/>
              </a:rPr>
              <a:t>https://www.zsbrezova.cz/SPP/</a:t>
            </a:r>
            <a:endParaRPr lang="cs-CZ" sz="3600" dirty="0"/>
          </a:p>
          <a:p>
            <a:r>
              <a:rPr lang="cs-CZ" sz="3600" dirty="0">
                <a:hlinkClick r:id="rId5"/>
              </a:rPr>
              <a:t>https://prijimacky.cermat.cz/menu/jednotna-prijimaci-zkouska/prijimacky-bez-obav</a:t>
            </a:r>
            <a:endParaRPr lang="cs-CZ" sz="3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6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68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žáků ve středních školách a konzervatoři 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CF6883-E99F-4B65-8FC7-94CD19AD11CC}" type="slidenum">
              <a:t>4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46352"/>
              </p:ext>
            </p:extLst>
          </p:nvPr>
        </p:nvGraphicFramePr>
        <p:xfrm>
          <a:off x="372864" y="1276156"/>
          <a:ext cx="8397551" cy="47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498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7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</a:rPr>
              <a:t>Vývoj počtu studentů ve vyšším odborném vzdělávání</a:t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kraj, školní rok 2021/2022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FC9F56-06FB-4DF2-8705-3C448C556588}" type="slidenum">
              <a:t>5</a:t>
            </a:fld>
            <a:endParaRPr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07191"/>
              </p:ext>
            </p:extLst>
          </p:nvPr>
        </p:nvGraphicFramePr>
        <p:xfrm>
          <a:off x="251639" y="1157759"/>
          <a:ext cx="8537797" cy="4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13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/>
            </a:br>
            <a:r>
              <a:rPr lang="cs-CZ" sz="2000" b="1" strike="noStrike" spc="-1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3528879083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2021/22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Šk. rok 2020/21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55,0 %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46,1 %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55,9 %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40,0 %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55,4 %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40,2 %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45,0 %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31,8 %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39,2 %</a:t>
                      </a:r>
                      <a:endParaRPr lang="cs-CZ" sz="2000" b="0" strike="noStrike" spc="-1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18,5 %</a:t>
                      </a:r>
                      <a:endParaRPr lang="cs-CZ" sz="2000" b="0" strike="noStrike" spc="-1" dirty="0">
                        <a:latin typeface="Times New Roman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Pozn.: Ve šk. roce 2020/21 konali př. zkoušky pouze uchazeči o 4leté maturitní obory vzdělání </a:t>
            </a:r>
            <a:endParaRPr lang="cs-CZ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      s</a:t>
            </a:r>
            <a:r>
              <a:rPr lang="cs-CZ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cs-CZ" sz="1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převisem přihlášených ke studiu (přibližně 70 % uchazečů o maturitní obory)</a:t>
            </a: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2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1199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</a:rPr>
              <a:t>Průměrná úspěšnost v jednotných přijímacích zkouškách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ve školním roce 2021/2022</a:t>
            </a: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93" name="Tabulka 1"/>
          <p:cNvGraphicFramePr/>
          <p:nvPr>
            <p:extLst>
              <p:ext uri="{D42A27DB-BD31-4B8C-83A1-F6EECF244321}">
                <p14:modId xmlns:p14="http://schemas.microsoft.com/office/powerpoint/2010/main" val="91243427"/>
              </p:ext>
            </p:extLst>
          </p:nvPr>
        </p:nvGraphicFramePr>
        <p:xfrm>
          <a:off x="215280" y="1385640"/>
          <a:ext cx="8712720" cy="3991800"/>
        </p:xfrm>
        <a:graphic>
          <a:graphicData uri="http://schemas.openxmlformats.org/drawingml/2006/table">
            <a:tbl>
              <a:tblPr/>
              <a:tblGrid>
                <a:gridCol w="421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Obor vzdělání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Česká republika</a:t>
                      </a: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Pardubický kraj</a:t>
                      </a:r>
                    </a:p>
                  </a:txBody>
                  <a:tcPr marL="36195" marR="36195" marT="36195" marB="36195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2240">
                      <a:noFill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ČJ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M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9360" marR="936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8leté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44,8 %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52,8 %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43,2 %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Gymnázium 4leté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71,8 %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72,1 %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64,1 %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Lycea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63,7 %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53,3 %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58,4 %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47,7 %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odborné školy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M)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54,4 %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44,0 %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56,3 %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46,5 %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Střední odborná učiliště</a:t>
                      </a:r>
                      <a:endParaRPr lang="cs-CZ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(obory vzdělání kategorie L/0)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45,0 %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35,6 %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44,5 %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36,0 %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000" b="1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Nástavbové studium</a:t>
                      </a:r>
                      <a:endParaRPr lang="cs-CZ" sz="2000" b="0" strike="noStrike" spc="-1">
                        <a:latin typeface="Arial"/>
                      </a:endParaRPr>
                    </a:p>
                  </a:txBody>
                  <a:tcPr marL="36000" marR="36000" anchor="ctr">
                    <a:lnL w="12240">
                      <a:noFill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36,6 %</a:t>
                      </a:r>
                    </a:p>
                  </a:txBody>
                  <a:tcPr marL="36195" marR="36195" marT="0" marB="0" anchor="ctr">
                    <a:lnL w="18720">
                      <a:solidFill>
                        <a:srgbClr val="FFFFFF"/>
                      </a:solidFill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strike="noStrike" kern="1200" spc="-1" dirty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22,1 %</a:t>
                      </a:r>
                    </a:p>
                  </a:txBody>
                  <a:tcPr marL="36195" marR="36195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37,6 %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23,5 %</a:t>
                      </a:r>
                      <a:endParaRPr lang="cs-CZ" sz="2000" b="0" strike="noStrike" spc="-1" dirty="0">
                        <a:latin typeface="Arial"/>
                      </a:endParaRPr>
                    </a:p>
                  </a:txBody>
                  <a:tcPr marL="36000" marR="36000"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26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Obdélník 11"/>
          <p:cNvSpPr/>
          <p:nvPr/>
        </p:nvSpPr>
        <p:spPr>
          <a:xfrm>
            <a:off x="-108360" y="0"/>
            <a:ext cx="9360360" cy="120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68720" y="0"/>
            <a:ext cx="8205840" cy="11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Neúspěšnost u maturitních zkoušek</a:t>
            </a:r>
            <a:br>
              <a:rPr sz="2200" dirty="0"/>
            </a:br>
            <a:r>
              <a:rPr lang="cs-CZ" sz="2000" b="1" strike="noStrike" spc="-1" dirty="0">
                <a:solidFill>
                  <a:srgbClr val="376092"/>
                </a:solidFill>
                <a:latin typeface="Arial"/>
              </a:rPr>
              <a:t>Pardubický kraj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94" name="TextovéPole 2"/>
          <p:cNvSpPr/>
          <p:nvPr/>
        </p:nvSpPr>
        <p:spPr>
          <a:xfrm>
            <a:off x="142560" y="5338080"/>
            <a:ext cx="87854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11776"/>
              </p:ext>
            </p:extLst>
          </p:nvPr>
        </p:nvGraphicFramePr>
        <p:xfrm>
          <a:off x="180446" y="1503762"/>
          <a:ext cx="8709668" cy="39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Podíl neúspěšných žáků 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2021/22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2020/21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2019/20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Školní rok 2018/19</a:t>
                      </a:r>
                      <a:endParaRPr lang="cs-CZ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2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a mimořádný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Jarní termín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Maturitní zkouška 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24,2 %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19,8 %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19,7 %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Profilová část MZ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českého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15,3 %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15,4 %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cizího jazyka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7,1 %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6,3 %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Společná část MZ z matematiky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13,0 %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6,9 %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20,2 %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18,6 %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79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sz="2400"/>
            </a:br>
            <a:r>
              <a:rPr lang="cs-CZ" sz="2200" b="1" strike="noStrike" spc="-1">
                <a:solidFill>
                  <a:srgbClr val="376092"/>
                </a:solidFill>
                <a:latin typeface="Arial"/>
              </a:rPr>
              <a:t>současnost a budoucnost</a:t>
            </a:r>
            <a:endParaRPr lang="cs-CZ" sz="2200" b="0" strike="noStrike" spc="-1">
              <a:latin typeface="Arial"/>
            </a:endParaRPr>
          </a:p>
        </p:txBody>
      </p:sp>
      <p:sp>
        <p:nvSpPr>
          <p:cNvPr id="100" name="Obdélník 1"/>
          <p:cNvSpPr/>
          <p:nvPr/>
        </p:nvSpPr>
        <p:spPr>
          <a:xfrm>
            <a:off x="521640" y="1401245"/>
            <a:ext cx="8100000" cy="46413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t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iskopisy i legislativa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k přijímacímu řízení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školním roce 2022/2023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zatím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  <a:ea typeface="DejaVu Sans"/>
              </a:rPr>
              <a:t>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beze změn,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Microsoft YaHei"/>
              </a:rPr>
              <a:t>počítá se však s úlevou pro žáky-cizince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Microsoft YaHei"/>
              </a:rPr>
              <a:t>u přijímacích zkoušek (pravděpodobně nekonání přijímacích zkoušek z ČJ, překlad testu z M – je ještě v jednání)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od šk. roku 2023/2024 by mělo být přijímací řízení do oboru vzdělání Gymnázium se sportovní přípravou termínově přesunuté k</a:t>
            </a:r>
            <a:r>
              <a:rPr lang="cs-CZ" sz="2400" dirty="0"/>
              <a:t> 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oborům vzdělání bez talentové zkoušky (tj. přihláška k 1. 3. atd.)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záměr MŠMT do tří let zavést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elektronickou přihlášku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zvýšit počet možných přihlášek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v 1. kole přijímacího řízení 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není záměrem zkrátit lhůtu pro odevzdání zápisového lístku, je možné, že po elektronizaci přijímacího řízení bude ZL úplně zrušen</a:t>
            </a:r>
            <a:endParaRPr lang="cs-CZ" sz="2200" b="0" strike="noStrike" spc="-1" dirty="0">
              <a:latin typeface="Arial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2610</Words>
  <Application>Microsoft Office PowerPoint</Application>
  <PresentationFormat>Předvádění na obrazovce (4:3)</PresentationFormat>
  <Paragraphs>395</Paragraphs>
  <Slides>33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2022/2023</vt:lpstr>
      <vt:lpstr>Vývoj počtu žáků 9. ročníků základních škol Pardubický kraj</vt:lpstr>
      <vt:lpstr>Narození v jednotlivých okresech Pardubického kraje</vt:lpstr>
      <vt:lpstr>Vývoj počtu žáků ve středních školách a konzervatoři  Pardubický kraj, školní rok 2021/2022</vt:lpstr>
      <vt:lpstr>Vývoj počtu studentů ve vyšším odborném vzdělávání Pardubický kraj, školní rok 2021/2022</vt:lpstr>
      <vt:lpstr>Průměrná úspěšnost v jednotných přijímacích zkouškách Pardubický kraj</vt:lpstr>
      <vt:lpstr>Průměrná úspěšnost v jednotných přijímacích zkouškách ve školním roce 2021/2022</vt:lpstr>
      <vt:lpstr>Neúspěšnost u maturitních zkoušek Pardubický kraj</vt:lpstr>
      <vt:lpstr>Přijímací řízení současnost a budoucnost</vt:lpstr>
      <vt:lpstr>Přijímací řízení současnost a budoucnost</vt:lpstr>
      <vt:lpstr>Kombinace oborů vzdělání kategorie L/0 + H</vt:lpstr>
      <vt:lpstr>Prezentace aplikace PowerPoint</vt:lpstr>
      <vt:lpstr>Příklad vyplnění přihlášky ke vzdělávání v SŠ </vt:lpstr>
      <vt:lpstr>Pokusné ověřování propojení vybraných zdravotnických oborů vzdělání kategorie H, M, N </vt:lpstr>
      <vt:lpstr>Přihláška ke vzdělávání 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Specifikace jednotných zkoušek</vt:lpstr>
      <vt:lpstr>Hodnocení uchazečů  v rámci 1. kola přijímacího řízení</vt:lpstr>
      <vt:lpstr>Prezentace aplikace PowerPoint</vt:lpstr>
      <vt:lpstr>Hodnocení uchazečů  v rámci 1. kola přijímacího řízení</vt:lpstr>
      <vt:lpstr>Výsledky přijímacího řízení</vt:lpstr>
      <vt:lpstr>Přijímání do oborů vzdělání  s talentovou zkouškou</vt:lpstr>
      <vt:lpstr>Další kola přijímacího řízení</vt:lpstr>
      <vt:lpstr>Zápisový lístek</vt:lpstr>
      <vt:lpstr>Zápisový lístek</vt:lpstr>
      <vt:lpstr>Zápisový lístek</vt:lpstr>
      <vt:lpstr>Informace k přijímacímu řízení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Jaroslav  Junek</cp:lastModifiedBy>
  <cp:revision>187</cp:revision>
  <dcterms:created xsi:type="dcterms:W3CDTF">2017-03-06T15:56:02Z</dcterms:created>
  <dcterms:modified xsi:type="dcterms:W3CDTF">2022-12-20T10:40:08Z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